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x-wav"/>
  <Default Extension="jp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image4.jpg" ContentType="image/jpeg"/>
  <Override PartName="/ppt/media/image5.jpg" ContentType="image/jpeg"/>
  <Override PartName="/ppt/media/image6.jpg" ContentType="image/jpe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5" r:id="rId9"/>
    <p:sldId id="264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271" autoAdjust="0"/>
    <p:restoredTop sz="94660"/>
  </p:normalViewPr>
  <p:slideViewPr>
    <p:cSldViewPr snapToGrid="0">
      <p:cViewPr varScale="1">
        <p:scale>
          <a:sx n="88" d="100"/>
          <a:sy n="88" d="100"/>
        </p:scale>
        <p:origin x="1416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EBF94-2E84-4495-94E7-96DC32DEE6CB}" type="datetimeFigureOut">
              <a:rPr lang="en-IN" smtClean="0"/>
              <a:t>10-05-2023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8F9F8-F922-46CB-AF92-D27ACD34224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7706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EBF94-2E84-4495-94E7-96DC32DEE6CB}" type="datetimeFigureOut">
              <a:rPr lang="en-IN" smtClean="0"/>
              <a:t>10-05-2023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8F9F8-F922-46CB-AF92-D27ACD34224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719380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EBF94-2E84-4495-94E7-96DC32DEE6CB}" type="datetimeFigureOut">
              <a:rPr lang="en-IN" smtClean="0"/>
              <a:t>10-05-2023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8F9F8-F922-46CB-AF92-D27ACD34224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270901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EBF94-2E84-4495-94E7-96DC32DEE6CB}" type="datetimeFigureOut">
              <a:rPr lang="en-IN" smtClean="0"/>
              <a:t>10-05-2023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8F9F8-F922-46CB-AF92-D27ACD34224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869465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EBF94-2E84-4495-94E7-96DC32DEE6CB}" type="datetimeFigureOut">
              <a:rPr lang="en-IN" smtClean="0"/>
              <a:t>10-05-2023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8F9F8-F922-46CB-AF92-D27ACD34224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365529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EBF94-2E84-4495-94E7-96DC32DEE6CB}" type="datetimeFigureOut">
              <a:rPr lang="en-IN" smtClean="0"/>
              <a:t>10-05-2023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8F9F8-F922-46CB-AF92-D27ACD34224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523355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EBF94-2E84-4495-94E7-96DC32DEE6CB}" type="datetimeFigureOut">
              <a:rPr lang="en-IN" smtClean="0"/>
              <a:t>10-05-2023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8F9F8-F922-46CB-AF92-D27ACD34224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275120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EBF94-2E84-4495-94E7-96DC32DEE6CB}" type="datetimeFigureOut">
              <a:rPr lang="en-IN" smtClean="0"/>
              <a:t>10-05-2023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8F9F8-F922-46CB-AF92-D27ACD34224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71783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EBF94-2E84-4495-94E7-96DC32DEE6CB}" type="datetimeFigureOut">
              <a:rPr lang="en-IN" smtClean="0"/>
              <a:t>10-05-2023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8F9F8-F922-46CB-AF92-D27ACD34224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96749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EBF94-2E84-4495-94E7-96DC32DEE6CB}" type="datetimeFigureOut">
              <a:rPr lang="en-IN" smtClean="0"/>
              <a:t>10-05-2023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8F9F8-F922-46CB-AF92-D27ACD34224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063505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EBF94-2E84-4495-94E7-96DC32DEE6CB}" type="datetimeFigureOut">
              <a:rPr lang="en-IN" smtClean="0"/>
              <a:t>10-05-2023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8F9F8-F922-46CB-AF92-D27ACD34224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78323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EEBF94-2E84-4495-94E7-96DC32DEE6CB}" type="datetimeFigureOut">
              <a:rPr lang="en-IN" smtClean="0"/>
              <a:t>10-05-2023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E8F9F8-F922-46CB-AF92-D27ACD34224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005672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42A4FC2C-047E-45A5-965D-8E1E3BF09BC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 bwMode="white">
          <a:xfrm>
            <a:off x="1144" y="0"/>
            <a:ext cx="9141715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picture containing engineering drawing&#10;&#10;Description automatically generated">
            <a:extLst>
              <a:ext uri="{FF2B5EF4-FFF2-40B4-BE49-F238E27FC236}">
                <a16:creationId xmlns="" xmlns:a16="http://schemas.microsoft.com/office/drawing/2014/main" id="{0A89D72B-5E10-4DFB-9399-D01051697C6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83" r="2" b="2"/>
          <a:stretch/>
        </p:blipFill>
        <p:spPr>
          <a:xfrm>
            <a:off x="-1123" y="0"/>
            <a:ext cx="9169694" cy="68760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-1123" y="308056"/>
            <a:ext cx="683735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			</a:t>
            </a:r>
            <a:r>
              <a:rPr lang="en-US" sz="2400" b="1" dirty="0">
                <a:solidFill>
                  <a:srgbClr val="FFFF00"/>
                </a:solidFill>
              </a:rPr>
              <a:t>          </a:t>
            </a:r>
            <a:r>
              <a:rPr lang="en-US" sz="2800" b="1" u="sng" dirty="0">
                <a:solidFill>
                  <a:srgbClr val="FFFF00"/>
                </a:solidFill>
              </a:rPr>
              <a:t>Presentation on :</a:t>
            </a:r>
          </a:p>
          <a:p>
            <a:pPr algn="ctr"/>
            <a:r>
              <a:rPr lang="en-US" sz="2800" b="1" dirty="0">
                <a:solidFill>
                  <a:srgbClr val="FFFF00"/>
                </a:solidFill>
              </a:rPr>
              <a:t>	Conditional Operator or Ternary Operator</a:t>
            </a:r>
          </a:p>
          <a:p>
            <a:pPr algn="ctr"/>
            <a:r>
              <a:rPr lang="en-US" sz="2800" b="1" dirty="0">
                <a:solidFill>
                  <a:srgbClr val="FFFF00"/>
                </a:solidFill>
              </a:rPr>
              <a:t>in C Programming</a:t>
            </a:r>
            <a:endParaRPr lang="en-GB" sz="2800" b="1" dirty="0">
              <a:solidFill>
                <a:srgbClr val="FFFF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74769" y="4641368"/>
            <a:ext cx="322217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>
                <a:solidFill>
                  <a:srgbClr val="FFFF00"/>
                </a:solidFill>
              </a:rPr>
              <a:t>Presented By :</a:t>
            </a:r>
          </a:p>
          <a:p>
            <a:r>
              <a:rPr lang="en-US" dirty="0">
                <a:solidFill>
                  <a:srgbClr val="FFFF00"/>
                </a:solidFill>
              </a:rPr>
              <a:t>Arijit Biswas </a:t>
            </a:r>
            <a:r>
              <a:rPr lang="en-US" dirty="0" err="1">
                <a:solidFill>
                  <a:srgbClr val="FFFF00"/>
                </a:solidFill>
              </a:rPr>
              <a:t>Anirban</a:t>
            </a:r>
            <a:endParaRPr lang="en-US" dirty="0">
              <a:solidFill>
                <a:srgbClr val="FFFF00"/>
              </a:solidFill>
            </a:endParaRPr>
          </a:p>
          <a:p>
            <a:r>
              <a:rPr lang="en-US" dirty="0">
                <a:solidFill>
                  <a:srgbClr val="FFFF00"/>
                </a:solidFill>
              </a:rPr>
              <a:t>Roll : 220112</a:t>
            </a:r>
          </a:p>
          <a:p>
            <a:r>
              <a:rPr lang="en-US" dirty="0">
                <a:solidFill>
                  <a:srgbClr val="FFFF00"/>
                </a:solidFill>
              </a:rPr>
              <a:t>Dept. of CSE, PUST</a:t>
            </a:r>
          </a:p>
          <a:p>
            <a:r>
              <a:rPr lang="en-US" dirty="0">
                <a:solidFill>
                  <a:srgbClr val="FFFF00"/>
                </a:solidFill>
              </a:rPr>
              <a:t>Session : 2021-22</a:t>
            </a:r>
            <a:endParaRPr lang="en-GB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95251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750">
        <p15:prstTrans prst="curtains"/>
        <p:sndAc>
          <p:stSnd>
            <p:snd r:embed="rId2" name="chimes.wav"/>
          </p:stSnd>
        </p:sndAc>
      </p:transition>
    </mc:Choice>
    <mc:Fallback>
      <p:transition spd="slow">
        <p:fade/>
        <p:sndAc>
          <p:stSnd>
            <p:snd r:embed="rId2" name="chimes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42A4FC2C-047E-45A5-965D-8E1E3BF09BC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 bwMode="white">
          <a:xfrm>
            <a:off x="1144" y="0"/>
            <a:ext cx="9141715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picture containing engineering drawing&#10;&#10;Description automatically generated">
            <a:extLst>
              <a:ext uri="{FF2B5EF4-FFF2-40B4-BE49-F238E27FC236}">
                <a16:creationId xmlns="" xmlns:a16="http://schemas.microsoft.com/office/drawing/2014/main" id="{0A89D72B-5E10-4DFB-9399-D01051697C6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83" r="2" b="2"/>
          <a:stretch/>
        </p:blipFill>
        <p:spPr>
          <a:xfrm>
            <a:off x="-1122" y="2"/>
            <a:ext cx="9143980" cy="685671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69966" y="1528144"/>
            <a:ext cx="499872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>
              <a:solidFill>
                <a:srgbClr val="FFC000"/>
              </a:solidFill>
            </a:endParaRPr>
          </a:p>
          <a:p>
            <a:pPr marL="342891" indent="-342891">
              <a:buAutoNum type="arabicPeriod"/>
            </a:pPr>
            <a:r>
              <a:rPr lang="en-US" sz="2400" dirty="0">
                <a:solidFill>
                  <a:srgbClr val="FFFF00"/>
                </a:solidFill>
              </a:rPr>
              <a:t>Review of Unary and Binary operators.</a:t>
            </a:r>
          </a:p>
          <a:p>
            <a:pPr marL="342891" indent="-342891">
              <a:buAutoNum type="arabicPeriod"/>
            </a:pPr>
            <a:r>
              <a:rPr lang="en-US" sz="2400" dirty="0">
                <a:solidFill>
                  <a:srgbClr val="FFFF00"/>
                </a:solidFill>
              </a:rPr>
              <a:t>Introduce of Ternary Operator.</a:t>
            </a:r>
          </a:p>
          <a:p>
            <a:pPr marL="342891" indent="-342891">
              <a:buAutoNum type="arabicPeriod"/>
            </a:pPr>
            <a:r>
              <a:rPr lang="en-US" sz="2400" dirty="0">
                <a:solidFill>
                  <a:srgbClr val="FFFF00"/>
                </a:solidFill>
              </a:rPr>
              <a:t>Syntax of Conditional Operator.</a:t>
            </a:r>
          </a:p>
          <a:p>
            <a:pPr marL="342891" indent="-342891">
              <a:buFontTx/>
              <a:buAutoNum type="arabicPeriod"/>
            </a:pPr>
            <a:r>
              <a:rPr lang="en-US" sz="2400" dirty="0">
                <a:solidFill>
                  <a:srgbClr val="FFFF00"/>
                </a:solidFill>
              </a:rPr>
              <a:t>Problem solve using Ternary Operator.</a:t>
            </a:r>
            <a:endParaRPr lang="en-US" sz="2400" dirty="0">
              <a:solidFill>
                <a:srgbClr val="FFFF00"/>
              </a:solidFill>
            </a:endParaRPr>
          </a:p>
          <a:p>
            <a:pPr marL="342891" indent="-342891">
              <a:buAutoNum type="arabicPeriod"/>
            </a:pPr>
            <a:r>
              <a:rPr lang="en-US" sz="2400" dirty="0">
                <a:solidFill>
                  <a:srgbClr val="FFFF00"/>
                </a:solidFill>
              </a:rPr>
              <a:t>Advantages of Conditional </a:t>
            </a:r>
            <a:r>
              <a:rPr lang="en-US" sz="2400" dirty="0" smtClean="0">
                <a:solidFill>
                  <a:srgbClr val="FFFF00"/>
                </a:solidFill>
              </a:rPr>
              <a:t>Operator.</a:t>
            </a:r>
          </a:p>
          <a:p>
            <a:pPr marL="342891" indent="-342891">
              <a:buAutoNum type="arabicPeriod"/>
            </a:pPr>
            <a:r>
              <a:rPr lang="en-US" sz="2400" dirty="0" smtClean="0">
                <a:solidFill>
                  <a:srgbClr val="FFFF00"/>
                </a:solidFill>
              </a:rPr>
              <a:t>Use </a:t>
            </a:r>
            <a:r>
              <a:rPr lang="en-US" sz="2400" dirty="0">
                <a:solidFill>
                  <a:srgbClr val="FFFF00"/>
                </a:solidFill>
              </a:rPr>
              <a:t>of if…else and Ternary Operator in </a:t>
            </a:r>
            <a:r>
              <a:rPr lang="en-US" sz="2400" dirty="0" smtClean="0">
                <a:solidFill>
                  <a:srgbClr val="FFFF00"/>
                </a:solidFill>
              </a:rPr>
              <a:t>program.</a:t>
            </a:r>
          </a:p>
          <a:p>
            <a:pPr marL="342891" indent="-342891">
              <a:buAutoNum type="arabicPeriod"/>
            </a:pP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69965" y="200662"/>
            <a:ext cx="71584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>
                <a:solidFill>
                  <a:srgbClr val="FFFF00"/>
                </a:solidFill>
              </a:rPr>
              <a:t>Points Covered by this presentation</a:t>
            </a:r>
            <a:r>
              <a:rPr lang="en-US" sz="2800" b="1" u="sng" dirty="0">
                <a:solidFill>
                  <a:srgbClr val="FFFF00"/>
                </a:solidFill>
              </a:rPr>
              <a:t>:</a:t>
            </a:r>
            <a:endParaRPr lang="en-US" sz="2800" b="1" u="sng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55924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500">
        <p14:vortex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42A4FC2C-047E-45A5-965D-8E1E3BF09BC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 bwMode="white">
          <a:xfrm>
            <a:off x="1144" y="0"/>
            <a:ext cx="9141715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3" y="0"/>
            <a:ext cx="9144000" cy="68580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43843" y="1397678"/>
            <a:ext cx="471133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44" indent="-285744">
              <a:buFont typeface="Wingdings" panose="05000000000000000000" pitchFamily="2" charset="2"/>
              <a:buChar char="à"/>
            </a:pPr>
            <a:r>
              <a:rPr lang="en-US" dirty="0">
                <a:solidFill>
                  <a:srgbClr val="FFFF00"/>
                </a:solidFill>
                <a:sym typeface="Wingdings" panose="05000000000000000000" pitchFamily="2" charset="2"/>
              </a:rPr>
              <a:t>C includes a class of operators that act upon a single operand to produce a new value. Such operators are known as unary operators. The increment operator ‘++’ (</a:t>
            </a:r>
            <a:r>
              <a:rPr lang="en-US" dirty="0" err="1">
                <a:solidFill>
                  <a:srgbClr val="FFFF00"/>
                </a:solidFill>
                <a:sym typeface="Wingdings" panose="05000000000000000000" pitchFamily="2" charset="2"/>
              </a:rPr>
              <a:t>i</a:t>
            </a:r>
            <a:r>
              <a:rPr lang="en-US" dirty="0">
                <a:solidFill>
                  <a:srgbClr val="FFFF00"/>
                </a:solidFill>
                <a:sym typeface="Wingdings" panose="05000000000000000000" pitchFamily="2" charset="2"/>
              </a:rPr>
              <a:t>++) and the decrement operator ‘--’ (</a:t>
            </a:r>
            <a:r>
              <a:rPr lang="en-US" dirty="0" err="1">
                <a:solidFill>
                  <a:srgbClr val="FFFF00"/>
                </a:solidFill>
                <a:sym typeface="Wingdings" panose="05000000000000000000" pitchFamily="2" charset="2"/>
              </a:rPr>
              <a:t>i</a:t>
            </a:r>
            <a:r>
              <a:rPr lang="en-US" dirty="0">
                <a:solidFill>
                  <a:srgbClr val="FFFF00"/>
                </a:solidFill>
                <a:sym typeface="Wingdings" panose="05000000000000000000" pitchFamily="2" charset="2"/>
              </a:rPr>
              <a:t>--) are the most common unary operation. Some other unary operators are : ‘-’, ‘</a:t>
            </a:r>
            <a:r>
              <a:rPr lang="en-US" dirty="0" err="1">
                <a:solidFill>
                  <a:srgbClr val="FFFF00"/>
                </a:solidFill>
                <a:sym typeface="Wingdings" panose="05000000000000000000" pitchFamily="2" charset="2"/>
              </a:rPr>
              <a:t>sizeof</a:t>
            </a:r>
            <a:r>
              <a:rPr lang="en-US" dirty="0">
                <a:solidFill>
                  <a:srgbClr val="FFFF00"/>
                </a:solidFill>
                <a:sym typeface="Wingdings" panose="05000000000000000000" pitchFamily="2" charset="2"/>
              </a:rPr>
              <a:t> (type)’, ‘!’ . 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8310" r="559" b="16512"/>
          <a:stretch/>
        </p:blipFill>
        <p:spPr>
          <a:xfrm>
            <a:off x="5263761" y="4418539"/>
            <a:ext cx="3570515" cy="150658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524" t="29206" r="4381" b="43619"/>
          <a:stretch/>
        </p:blipFill>
        <p:spPr>
          <a:xfrm>
            <a:off x="5698618" y="1042122"/>
            <a:ext cx="2569031" cy="186363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6" name="TextBox 15"/>
          <p:cNvSpPr txBox="1"/>
          <p:nvPr/>
        </p:nvSpPr>
        <p:spPr>
          <a:xfrm>
            <a:off x="243842" y="1016360"/>
            <a:ext cx="47113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u="sng" dirty="0">
                <a:solidFill>
                  <a:srgbClr val="FFFF00"/>
                </a:solidFill>
              </a:rPr>
              <a:t>Unary Operator </a:t>
            </a:r>
            <a:r>
              <a:rPr lang="en-US" sz="2000" u="sng" dirty="0">
                <a:solidFill>
                  <a:srgbClr val="FFFF00"/>
                </a:solidFill>
              </a:rPr>
              <a:t>:</a:t>
            </a:r>
            <a:endParaRPr lang="en-US" sz="2000" u="sng" dirty="0">
              <a:solidFill>
                <a:srgbClr val="FFFF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43842" y="3829904"/>
            <a:ext cx="40407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u="sng" dirty="0">
                <a:solidFill>
                  <a:srgbClr val="FFFF00"/>
                </a:solidFill>
              </a:rPr>
              <a:t>Binary Operator </a:t>
            </a:r>
            <a:r>
              <a:rPr lang="en-US" sz="2000" u="sng" dirty="0">
                <a:solidFill>
                  <a:srgbClr val="FFFF00"/>
                </a:solidFill>
              </a:rPr>
              <a:t>: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43843" y="4288923"/>
            <a:ext cx="471133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44" indent="-285744">
              <a:buFont typeface="Wingdings" panose="05000000000000000000" pitchFamily="2" charset="2"/>
              <a:buChar char="à"/>
            </a:pPr>
            <a:r>
              <a:rPr lang="en-US" dirty="0">
                <a:solidFill>
                  <a:srgbClr val="FFFF00"/>
                </a:solidFill>
                <a:sym typeface="Wingdings" panose="05000000000000000000" pitchFamily="2" charset="2"/>
              </a:rPr>
              <a:t>Binary </a:t>
            </a:r>
            <a:r>
              <a:rPr lang="en-US" dirty="0">
                <a:solidFill>
                  <a:srgbClr val="FFFF00"/>
                </a:solidFill>
                <a:sym typeface="Wingdings" panose="05000000000000000000" pitchFamily="2" charset="2"/>
              </a:rPr>
              <a:t>operators in the C are ones that  operate on two operands. Arithmetic operators(+,-,*), Relational operators (&lt;, &gt;=, ==), Logical operators (&amp;&amp;,||), Assignment operators(=) and Bitwise operators(&amp;,~) fall under the category of binary operators.</a:t>
            </a:r>
            <a:endParaRPr lang="en-US" dirty="0">
              <a:solidFill>
                <a:srgbClr val="FFFF00"/>
              </a:solidFill>
            </a:endParaRPr>
          </a:p>
          <a:p>
            <a:endParaRPr lang="en-US" dirty="0">
              <a:solidFill>
                <a:srgbClr val="FFC000"/>
              </a:solidFill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5169943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42A4FC2C-047E-45A5-965D-8E1E3BF09BC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 bwMode="white">
          <a:xfrm>
            <a:off x="1144" y="0"/>
            <a:ext cx="9141715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3" y="0"/>
            <a:ext cx="9144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910384" y="245515"/>
            <a:ext cx="50509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u="sng" dirty="0">
                <a:solidFill>
                  <a:srgbClr val="FFFF00"/>
                </a:solidFill>
              </a:rPr>
              <a:t>Introduce of Ternary Operator :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785717" y="952695"/>
            <a:ext cx="530030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FF00"/>
                </a:solidFill>
              </a:rPr>
              <a:t>The ternary operator is an operator that takes three arguments. </a:t>
            </a:r>
            <a:r>
              <a:rPr lang="en-US" sz="2000" dirty="0">
                <a:solidFill>
                  <a:srgbClr val="FFFF00"/>
                </a:solidFill>
              </a:rPr>
              <a:t>The first argument is a comparison argument, the second is the result upon a true comparison and the third is the result upon a false </a:t>
            </a:r>
            <a:r>
              <a:rPr lang="en-US" sz="2000" dirty="0" smtClean="0">
                <a:solidFill>
                  <a:srgbClr val="FFFF00"/>
                </a:solidFill>
              </a:rPr>
              <a:t>comparison. It can be used to replace lines of code with a single line. </a:t>
            </a:r>
            <a:endParaRPr lang="en-GB" sz="2000" dirty="0">
              <a:solidFill>
                <a:srgbClr val="FFFF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707" y="3544392"/>
            <a:ext cx="6103119" cy="2830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04013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037802" y="146228"/>
            <a:ext cx="56344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solidFill>
                  <a:srgbClr val="002060"/>
                </a:solidFill>
              </a:rPr>
              <a:t>Syntax of Conditional </a:t>
            </a:r>
            <a:r>
              <a:rPr lang="en-US" sz="2400" b="1" u="sng" dirty="0">
                <a:solidFill>
                  <a:srgbClr val="002060"/>
                </a:solidFill>
              </a:rPr>
              <a:t>Operator :</a:t>
            </a:r>
            <a:endParaRPr lang="en-GB" sz="2400" b="1" u="sng" dirty="0">
              <a:solidFill>
                <a:srgbClr val="00206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8863" y="607893"/>
            <a:ext cx="5451567" cy="184649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422" y="3824293"/>
            <a:ext cx="5588003" cy="162431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34422" y="5534784"/>
            <a:ext cx="57708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2060"/>
                </a:solidFill>
              </a:rPr>
              <a:t>Here the condition (30 &gt; 20) is true. Hence, a is greater (true value) will be output.</a:t>
            </a:r>
            <a:endParaRPr lang="en-GB" sz="2000" dirty="0">
              <a:solidFill>
                <a:srgbClr val="00206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34423" y="3380737"/>
            <a:ext cx="18432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2060"/>
                </a:solidFill>
              </a:rPr>
              <a:t>One example is:</a:t>
            </a:r>
            <a:endParaRPr lang="en-GB" sz="2000" dirty="0">
              <a:solidFill>
                <a:srgbClr val="00206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34423" y="2394830"/>
            <a:ext cx="732971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2060"/>
                </a:solidFill>
              </a:rPr>
              <a:t>What this expression says is, if </a:t>
            </a:r>
            <a:r>
              <a:rPr lang="en-US" sz="2000" b="1" dirty="0">
                <a:solidFill>
                  <a:srgbClr val="002060"/>
                </a:solidFill>
              </a:rPr>
              <a:t>Condition</a:t>
            </a:r>
            <a:r>
              <a:rPr lang="en-US" sz="2000" dirty="0">
                <a:solidFill>
                  <a:srgbClr val="002060"/>
                </a:solidFill>
              </a:rPr>
              <a:t> is true, then the value returned will be </a:t>
            </a:r>
            <a:r>
              <a:rPr lang="en-US" sz="2000" b="1" dirty="0">
                <a:solidFill>
                  <a:srgbClr val="002060"/>
                </a:solidFill>
              </a:rPr>
              <a:t>Expression1</a:t>
            </a:r>
            <a:r>
              <a:rPr lang="en-US" sz="2000" dirty="0">
                <a:solidFill>
                  <a:srgbClr val="002060"/>
                </a:solidFill>
              </a:rPr>
              <a:t>. </a:t>
            </a:r>
            <a:r>
              <a:rPr lang="en-US" sz="2000" dirty="0">
                <a:solidFill>
                  <a:srgbClr val="002060"/>
                </a:solidFill>
              </a:rPr>
              <a:t>O</a:t>
            </a:r>
            <a:r>
              <a:rPr lang="en-US" sz="2000" dirty="0">
                <a:solidFill>
                  <a:srgbClr val="002060"/>
                </a:solidFill>
              </a:rPr>
              <a:t>therwise the value returned will be </a:t>
            </a:r>
            <a:r>
              <a:rPr lang="en-US" sz="2000" b="1" dirty="0">
                <a:solidFill>
                  <a:srgbClr val="002060"/>
                </a:solidFill>
              </a:rPr>
              <a:t>Expression2.</a:t>
            </a:r>
            <a:endParaRPr lang="en-GB" sz="20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911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4836"/>
            <a:ext cx="9144000" cy="685800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3" name="TextBox 2"/>
          <p:cNvSpPr txBox="1"/>
          <p:nvPr/>
        </p:nvSpPr>
        <p:spPr>
          <a:xfrm>
            <a:off x="2116182" y="-17046"/>
            <a:ext cx="64704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>
                <a:solidFill>
                  <a:srgbClr val="002060"/>
                </a:solidFill>
              </a:rPr>
              <a:t>Problem solve using Ternary </a:t>
            </a:r>
            <a:r>
              <a:rPr lang="en-US" sz="2400" u="sng" dirty="0">
                <a:solidFill>
                  <a:srgbClr val="002060"/>
                </a:solidFill>
              </a:rPr>
              <a:t>Operator </a:t>
            </a:r>
            <a:r>
              <a:rPr lang="en-US" sz="2400" dirty="0">
                <a:solidFill>
                  <a:srgbClr val="002060"/>
                </a:solidFill>
              </a:rPr>
              <a:t>:</a:t>
            </a:r>
            <a:endParaRPr lang="en-GB" sz="2400" dirty="0">
              <a:solidFill>
                <a:srgbClr val="00206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30629" y="324581"/>
            <a:ext cx="7738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>
                <a:solidFill>
                  <a:srgbClr val="002060"/>
                </a:solidFill>
              </a:rPr>
              <a:t>Ques.</a:t>
            </a:r>
            <a:r>
              <a:rPr lang="en-US" b="1" dirty="0">
                <a:solidFill>
                  <a:srgbClr val="002060"/>
                </a:solidFill>
              </a:rPr>
              <a:t> </a:t>
            </a:r>
            <a:r>
              <a:rPr lang="en-US" dirty="0">
                <a:solidFill>
                  <a:srgbClr val="002060"/>
                </a:solidFill>
              </a:rPr>
              <a:t>Find the largest number among three numbers using conditional operator.</a:t>
            </a:r>
            <a:endParaRPr lang="en-GB" dirty="0">
              <a:solidFill>
                <a:srgbClr val="00206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09006" y="693917"/>
            <a:ext cx="4075611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2060"/>
                </a:solidFill>
              </a:rPr>
              <a:t>#include &lt;</a:t>
            </a:r>
            <a:r>
              <a:rPr lang="en-US" sz="1600" dirty="0" err="1">
                <a:solidFill>
                  <a:srgbClr val="002060"/>
                </a:solidFill>
              </a:rPr>
              <a:t>stdio.h</a:t>
            </a:r>
            <a:r>
              <a:rPr lang="en-US" sz="1600" dirty="0">
                <a:solidFill>
                  <a:srgbClr val="002060"/>
                </a:solidFill>
              </a:rPr>
              <a:t>&gt;</a:t>
            </a:r>
            <a:endParaRPr lang="en-US" sz="1600" dirty="0">
              <a:solidFill>
                <a:srgbClr val="002060"/>
              </a:solidFill>
            </a:endParaRPr>
          </a:p>
          <a:p>
            <a:r>
              <a:rPr lang="en-US" sz="1600" dirty="0" err="1">
                <a:solidFill>
                  <a:srgbClr val="002060"/>
                </a:solidFill>
              </a:rPr>
              <a:t>int</a:t>
            </a:r>
            <a:r>
              <a:rPr lang="en-US" sz="1600" dirty="0">
                <a:solidFill>
                  <a:srgbClr val="002060"/>
                </a:solidFill>
              </a:rPr>
              <a:t> main() {</a:t>
            </a:r>
          </a:p>
          <a:p>
            <a:r>
              <a:rPr lang="en-US" sz="1600" dirty="0">
                <a:solidFill>
                  <a:srgbClr val="002060"/>
                </a:solidFill>
              </a:rPr>
              <a:t>   </a:t>
            </a:r>
            <a:r>
              <a:rPr lang="en-US" sz="1600" dirty="0" err="1">
                <a:solidFill>
                  <a:srgbClr val="002060"/>
                </a:solidFill>
              </a:rPr>
              <a:t>int</a:t>
            </a:r>
            <a:r>
              <a:rPr lang="en-US" sz="1600" dirty="0">
                <a:solidFill>
                  <a:srgbClr val="002060"/>
                </a:solidFill>
              </a:rPr>
              <a:t> a, b, </a:t>
            </a:r>
            <a:r>
              <a:rPr lang="en-US" sz="1600" dirty="0">
                <a:solidFill>
                  <a:srgbClr val="002060"/>
                </a:solidFill>
              </a:rPr>
              <a:t>c, max;</a:t>
            </a:r>
            <a:endParaRPr lang="en-US" sz="1600" dirty="0">
              <a:solidFill>
                <a:srgbClr val="002060"/>
              </a:solidFill>
            </a:endParaRPr>
          </a:p>
          <a:p>
            <a:r>
              <a:rPr lang="en-US" sz="1600" dirty="0">
                <a:solidFill>
                  <a:srgbClr val="002060"/>
                </a:solidFill>
              </a:rPr>
              <a:t>   </a:t>
            </a:r>
            <a:r>
              <a:rPr lang="en-US" sz="1600" dirty="0" err="1">
                <a:solidFill>
                  <a:srgbClr val="002060"/>
                </a:solidFill>
              </a:rPr>
              <a:t>printf</a:t>
            </a:r>
            <a:r>
              <a:rPr lang="en-US" sz="1600" dirty="0">
                <a:solidFill>
                  <a:srgbClr val="002060"/>
                </a:solidFill>
              </a:rPr>
              <a:t>("Enter three numbers: ");</a:t>
            </a:r>
          </a:p>
          <a:p>
            <a:r>
              <a:rPr lang="en-US" sz="1600" dirty="0">
                <a:solidFill>
                  <a:srgbClr val="002060"/>
                </a:solidFill>
              </a:rPr>
              <a:t>   </a:t>
            </a:r>
            <a:r>
              <a:rPr lang="en-US" sz="1600" dirty="0" err="1">
                <a:solidFill>
                  <a:srgbClr val="002060"/>
                </a:solidFill>
              </a:rPr>
              <a:t>scanf</a:t>
            </a:r>
            <a:r>
              <a:rPr lang="en-US" sz="1600" dirty="0">
                <a:solidFill>
                  <a:srgbClr val="002060"/>
                </a:solidFill>
              </a:rPr>
              <a:t>("%d %d %d", &amp;a, &amp;b, &amp;c);</a:t>
            </a:r>
          </a:p>
          <a:p>
            <a:endParaRPr lang="en-US" sz="1600" dirty="0">
              <a:solidFill>
                <a:srgbClr val="002060"/>
              </a:solidFill>
            </a:endParaRPr>
          </a:p>
          <a:p>
            <a:r>
              <a:rPr lang="en-US" sz="1600" dirty="0">
                <a:solidFill>
                  <a:srgbClr val="002060"/>
                </a:solidFill>
              </a:rPr>
              <a:t>   max = (a &gt; b) ? ((a &gt; c) ? a : c) : ((b &gt; c) ? b : c</a:t>
            </a:r>
            <a:r>
              <a:rPr lang="en-US" sz="1600" dirty="0">
                <a:solidFill>
                  <a:srgbClr val="002060"/>
                </a:solidFill>
              </a:rPr>
              <a:t>);</a:t>
            </a:r>
            <a:endParaRPr lang="en-US" sz="1600" dirty="0">
              <a:solidFill>
                <a:srgbClr val="002060"/>
              </a:solidFill>
            </a:endParaRPr>
          </a:p>
          <a:p>
            <a:r>
              <a:rPr lang="en-US" sz="1600" dirty="0">
                <a:solidFill>
                  <a:srgbClr val="002060"/>
                </a:solidFill>
              </a:rPr>
              <a:t>   </a:t>
            </a:r>
            <a:r>
              <a:rPr lang="en-US" sz="1600" dirty="0" err="1">
                <a:solidFill>
                  <a:srgbClr val="002060"/>
                </a:solidFill>
              </a:rPr>
              <a:t>printf</a:t>
            </a:r>
            <a:r>
              <a:rPr lang="en-US" sz="1600" dirty="0">
                <a:solidFill>
                  <a:srgbClr val="002060"/>
                </a:solidFill>
              </a:rPr>
              <a:t>("The largest number is %d", max);</a:t>
            </a:r>
          </a:p>
          <a:p>
            <a:endParaRPr lang="en-US" sz="1600" dirty="0">
              <a:solidFill>
                <a:srgbClr val="002060"/>
              </a:solidFill>
            </a:endParaRPr>
          </a:p>
          <a:p>
            <a:r>
              <a:rPr lang="en-US" sz="1600" dirty="0">
                <a:solidFill>
                  <a:srgbClr val="002060"/>
                </a:solidFill>
              </a:rPr>
              <a:t>   return 0;</a:t>
            </a:r>
          </a:p>
          <a:p>
            <a:r>
              <a:rPr lang="en-US" sz="1600" dirty="0">
                <a:solidFill>
                  <a:srgbClr val="002060"/>
                </a:solidFill>
              </a:rPr>
              <a:t>}</a:t>
            </a:r>
            <a:endParaRPr lang="en-US" sz="1600" dirty="0">
              <a:solidFill>
                <a:srgbClr val="00206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70267" y="509451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sp>
        <p:nvSpPr>
          <p:cNvPr id="14" name="TextBox 13"/>
          <p:cNvSpPr txBox="1"/>
          <p:nvPr/>
        </p:nvSpPr>
        <p:spPr>
          <a:xfrm>
            <a:off x="0" y="3436307"/>
            <a:ext cx="874340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2060"/>
                </a:solidFill>
              </a:rPr>
              <a:t>In this code, we first declare three integer variable </a:t>
            </a:r>
            <a:r>
              <a:rPr lang="en-US" sz="1600" b="1" dirty="0">
                <a:solidFill>
                  <a:srgbClr val="002060"/>
                </a:solidFill>
              </a:rPr>
              <a:t>a</a:t>
            </a:r>
            <a:r>
              <a:rPr lang="en-US" sz="1600" dirty="0">
                <a:solidFill>
                  <a:srgbClr val="002060"/>
                </a:solidFill>
              </a:rPr>
              <a:t>, </a:t>
            </a:r>
            <a:r>
              <a:rPr lang="en-US" sz="1600" b="1" dirty="0">
                <a:solidFill>
                  <a:srgbClr val="002060"/>
                </a:solidFill>
              </a:rPr>
              <a:t>b</a:t>
            </a:r>
            <a:r>
              <a:rPr lang="en-US" sz="1600" dirty="0">
                <a:solidFill>
                  <a:srgbClr val="002060"/>
                </a:solidFill>
              </a:rPr>
              <a:t>,</a:t>
            </a:r>
            <a:r>
              <a:rPr lang="en-US" sz="1600" b="1" dirty="0">
                <a:solidFill>
                  <a:srgbClr val="002060"/>
                </a:solidFill>
              </a:rPr>
              <a:t> c </a:t>
            </a:r>
            <a:r>
              <a:rPr lang="en-US" sz="1600" dirty="0">
                <a:solidFill>
                  <a:srgbClr val="002060"/>
                </a:solidFill>
              </a:rPr>
              <a:t>and a variable</a:t>
            </a:r>
            <a:r>
              <a:rPr lang="en-US" sz="1600" b="1" dirty="0">
                <a:solidFill>
                  <a:srgbClr val="002060"/>
                </a:solidFill>
              </a:rPr>
              <a:t> max </a:t>
            </a:r>
            <a:r>
              <a:rPr lang="en-US" sz="1600" dirty="0">
                <a:solidFill>
                  <a:srgbClr val="002060"/>
                </a:solidFill>
              </a:rPr>
              <a:t>to store the largest number. We then ask the user to input three numbers using </a:t>
            </a:r>
            <a:r>
              <a:rPr lang="en-US" sz="1600" dirty="0" err="1">
                <a:solidFill>
                  <a:srgbClr val="002060"/>
                </a:solidFill>
              </a:rPr>
              <a:t>scanf</a:t>
            </a:r>
            <a:r>
              <a:rPr lang="en-US" sz="1600" dirty="0">
                <a:solidFill>
                  <a:srgbClr val="002060"/>
                </a:solidFill>
              </a:rPr>
              <a:t>() function.</a:t>
            </a:r>
          </a:p>
          <a:p>
            <a:r>
              <a:rPr lang="en-US" sz="1600" dirty="0">
                <a:solidFill>
                  <a:srgbClr val="002060"/>
                </a:solidFill>
              </a:rPr>
              <a:t>Next, we use the ternary operator to check which number is the largest among</a:t>
            </a:r>
            <a:r>
              <a:rPr lang="en-US" sz="1600" b="1" dirty="0">
                <a:solidFill>
                  <a:srgbClr val="002060"/>
                </a:solidFill>
              </a:rPr>
              <a:t> </a:t>
            </a:r>
            <a:r>
              <a:rPr lang="en-US" sz="1600" b="1" dirty="0" err="1">
                <a:solidFill>
                  <a:srgbClr val="002060"/>
                </a:solidFill>
              </a:rPr>
              <a:t>a,b</a:t>
            </a:r>
            <a:r>
              <a:rPr lang="en-US" sz="1600" b="1" dirty="0">
                <a:solidFill>
                  <a:srgbClr val="002060"/>
                </a:solidFill>
              </a:rPr>
              <a:t> </a:t>
            </a:r>
            <a:r>
              <a:rPr lang="en-US" sz="1600" dirty="0">
                <a:solidFill>
                  <a:srgbClr val="002060"/>
                </a:solidFill>
              </a:rPr>
              <a:t>and</a:t>
            </a:r>
            <a:r>
              <a:rPr lang="en-US" sz="1600" b="1" dirty="0">
                <a:solidFill>
                  <a:srgbClr val="002060"/>
                </a:solidFill>
              </a:rPr>
              <a:t> c</a:t>
            </a:r>
            <a:r>
              <a:rPr lang="en-US" sz="1600" dirty="0">
                <a:solidFill>
                  <a:srgbClr val="002060"/>
                </a:solidFill>
              </a:rPr>
              <a:t>. The ternary operator is used</a:t>
            </a:r>
            <a:r>
              <a:rPr lang="en-GB" sz="1600" dirty="0">
                <a:solidFill>
                  <a:srgbClr val="002060"/>
                </a:solidFill>
              </a:rPr>
              <a:t> </a:t>
            </a:r>
            <a:r>
              <a:rPr lang="en-US" sz="1600" dirty="0">
                <a:solidFill>
                  <a:srgbClr val="002060"/>
                </a:solidFill>
              </a:rPr>
              <a:t>as follows:</a:t>
            </a:r>
          </a:p>
          <a:p>
            <a:r>
              <a:rPr lang="en-US" sz="1600" dirty="0">
                <a:solidFill>
                  <a:srgbClr val="002060"/>
                </a:solidFill>
              </a:rPr>
              <a:t>(Condition) ? (</a:t>
            </a:r>
            <a:r>
              <a:rPr lang="en-US" sz="1600" dirty="0" err="1">
                <a:solidFill>
                  <a:srgbClr val="002060"/>
                </a:solidFill>
              </a:rPr>
              <a:t>value_if_true</a:t>
            </a:r>
            <a:r>
              <a:rPr lang="en-US" sz="1600" dirty="0">
                <a:solidFill>
                  <a:srgbClr val="002060"/>
                </a:solidFill>
              </a:rPr>
              <a:t>) : (</a:t>
            </a:r>
            <a:r>
              <a:rPr lang="en-US" sz="1600" dirty="0" err="1">
                <a:solidFill>
                  <a:srgbClr val="002060"/>
                </a:solidFill>
              </a:rPr>
              <a:t>value_if_false</a:t>
            </a:r>
            <a:r>
              <a:rPr lang="en-US" sz="1600" dirty="0">
                <a:solidFill>
                  <a:srgbClr val="002060"/>
                </a:solidFill>
              </a:rPr>
              <a:t>).</a:t>
            </a:r>
          </a:p>
          <a:p>
            <a:r>
              <a:rPr lang="en-US" sz="1600" dirty="0">
                <a:solidFill>
                  <a:srgbClr val="002060"/>
                </a:solidFill>
              </a:rPr>
              <a:t>We first check whether </a:t>
            </a:r>
            <a:r>
              <a:rPr lang="en-US" sz="1600" b="1" dirty="0">
                <a:solidFill>
                  <a:srgbClr val="002060"/>
                </a:solidFill>
              </a:rPr>
              <a:t>a </a:t>
            </a:r>
            <a:r>
              <a:rPr lang="en-US" sz="1600" dirty="0">
                <a:solidFill>
                  <a:srgbClr val="002060"/>
                </a:solidFill>
              </a:rPr>
              <a:t>is grater than </a:t>
            </a:r>
            <a:r>
              <a:rPr lang="en-US" sz="1600" b="1" dirty="0">
                <a:solidFill>
                  <a:srgbClr val="002060"/>
                </a:solidFill>
              </a:rPr>
              <a:t>b</a:t>
            </a:r>
            <a:r>
              <a:rPr lang="en-US" sz="1600" dirty="0">
                <a:solidFill>
                  <a:srgbClr val="002060"/>
                </a:solidFill>
              </a:rPr>
              <a:t>. If it is true, then we check whether </a:t>
            </a:r>
            <a:r>
              <a:rPr lang="en-US" sz="1600" b="1" dirty="0">
                <a:solidFill>
                  <a:srgbClr val="002060"/>
                </a:solidFill>
              </a:rPr>
              <a:t>a </a:t>
            </a:r>
            <a:r>
              <a:rPr lang="en-US" sz="1600" dirty="0">
                <a:solidFill>
                  <a:srgbClr val="002060"/>
                </a:solidFill>
              </a:rPr>
              <a:t>is greater than </a:t>
            </a:r>
            <a:r>
              <a:rPr lang="en-US" sz="1600" b="1" dirty="0" err="1">
                <a:solidFill>
                  <a:srgbClr val="002060"/>
                </a:solidFill>
              </a:rPr>
              <a:t>c</a:t>
            </a:r>
            <a:r>
              <a:rPr lang="en-US" sz="1600" dirty="0" err="1">
                <a:solidFill>
                  <a:srgbClr val="002060"/>
                </a:solidFill>
              </a:rPr>
              <a:t>.If</a:t>
            </a:r>
            <a:r>
              <a:rPr lang="en-US" sz="1600" dirty="0">
                <a:solidFill>
                  <a:srgbClr val="002060"/>
                </a:solidFill>
              </a:rPr>
              <a:t> </a:t>
            </a:r>
            <a:endParaRPr lang="en-US" sz="1600" dirty="0" smtClean="0">
              <a:solidFill>
                <a:srgbClr val="002060"/>
              </a:solidFill>
            </a:endParaRPr>
          </a:p>
          <a:p>
            <a:r>
              <a:rPr lang="en-US" sz="1600" dirty="0" smtClean="0">
                <a:solidFill>
                  <a:srgbClr val="002060"/>
                </a:solidFill>
              </a:rPr>
              <a:t>it </a:t>
            </a:r>
            <a:r>
              <a:rPr lang="en-US" sz="1600" dirty="0">
                <a:solidFill>
                  <a:srgbClr val="002060"/>
                </a:solidFill>
              </a:rPr>
              <a:t>is, then we assign the value of </a:t>
            </a:r>
            <a:r>
              <a:rPr lang="en-US" sz="1600" b="1" dirty="0">
                <a:solidFill>
                  <a:srgbClr val="002060"/>
                </a:solidFill>
              </a:rPr>
              <a:t>a</a:t>
            </a:r>
            <a:r>
              <a:rPr lang="en-US" sz="1600" dirty="0">
                <a:solidFill>
                  <a:srgbClr val="002060"/>
                </a:solidFill>
              </a:rPr>
              <a:t> to </a:t>
            </a:r>
            <a:r>
              <a:rPr lang="en-US" sz="1600" b="1" dirty="0">
                <a:solidFill>
                  <a:srgbClr val="002060"/>
                </a:solidFill>
              </a:rPr>
              <a:t>max. </a:t>
            </a:r>
            <a:r>
              <a:rPr lang="en-US" sz="1600" dirty="0">
                <a:solidFill>
                  <a:srgbClr val="002060"/>
                </a:solidFill>
              </a:rPr>
              <a:t>If </a:t>
            </a:r>
            <a:r>
              <a:rPr lang="en-US" sz="1600" b="1" dirty="0">
                <a:solidFill>
                  <a:srgbClr val="002060"/>
                </a:solidFill>
              </a:rPr>
              <a:t>a</a:t>
            </a:r>
            <a:r>
              <a:rPr lang="en-US" sz="1600" dirty="0">
                <a:solidFill>
                  <a:srgbClr val="002060"/>
                </a:solidFill>
              </a:rPr>
              <a:t> is not greater than </a:t>
            </a:r>
            <a:r>
              <a:rPr lang="en-US" sz="1600" b="1" dirty="0">
                <a:solidFill>
                  <a:srgbClr val="002060"/>
                </a:solidFill>
              </a:rPr>
              <a:t>c</a:t>
            </a:r>
            <a:r>
              <a:rPr lang="en-US" sz="1600" dirty="0">
                <a:solidFill>
                  <a:srgbClr val="002060"/>
                </a:solidFill>
              </a:rPr>
              <a:t> then we assign the </a:t>
            </a:r>
            <a:endParaRPr lang="en-US" sz="1600" dirty="0" smtClean="0">
              <a:solidFill>
                <a:srgbClr val="002060"/>
              </a:solidFill>
            </a:endParaRPr>
          </a:p>
          <a:p>
            <a:r>
              <a:rPr lang="en-US" sz="1600" dirty="0" smtClean="0">
                <a:solidFill>
                  <a:srgbClr val="002060"/>
                </a:solidFill>
              </a:rPr>
              <a:t>value </a:t>
            </a:r>
            <a:r>
              <a:rPr lang="en-US" sz="1600" dirty="0">
                <a:solidFill>
                  <a:srgbClr val="002060"/>
                </a:solidFill>
              </a:rPr>
              <a:t>of </a:t>
            </a:r>
            <a:r>
              <a:rPr lang="en-US" sz="1600" b="1" dirty="0">
                <a:solidFill>
                  <a:srgbClr val="002060"/>
                </a:solidFill>
              </a:rPr>
              <a:t>c</a:t>
            </a:r>
            <a:r>
              <a:rPr lang="en-US" sz="1600" dirty="0">
                <a:solidFill>
                  <a:srgbClr val="002060"/>
                </a:solidFill>
              </a:rPr>
              <a:t> to </a:t>
            </a:r>
            <a:r>
              <a:rPr lang="en-US" sz="1600" b="1" dirty="0">
                <a:solidFill>
                  <a:srgbClr val="002060"/>
                </a:solidFill>
              </a:rPr>
              <a:t>max</a:t>
            </a:r>
            <a:r>
              <a:rPr lang="en-US" sz="1600" dirty="0">
                <a:solidFill>
                  <a:srgbClr val="002060"/>
                </a:solidFill>
              </a:rPr>
              <a:t>. </a:t>
            </a:r>
          </a:p>
          <a:p>
            <a:r>
              <a:rPr lang="en-US" sz="1600" dirty="0">
                <a:solidFill>
                  <a:srgbClr val="002060"/>
                </a:solidFill>
              </a:rPr>
              <a:t>Again, if </a:t>
            </a:r>
            <a:r>
              <a:rPr lang="en-US" sz="1600" b="1" dirty="0">
                <a:solidFill>
                  <a:srgbClr val="002060"/>
                </a:solidFill>
              </a:rPr>
              <a:t>a</a:t>
            </a:r>
            <a:r>
              <a:rPr lang="en-US" sz="1600" dirty="0">
                <a:solidFill>
                  <a:srgbClr val="002060"/>
                </a:solidFill>
              </a:rPr>
              <a:t> is not greater than </a:t>
            </a:r>
            <a:r>
              <a:rPr lang="en-US" sz="1600" b="1" dirty="0">
                <a:solidFill>
                  <a:srgbClr val="002060"/>
                </a:solidFill>
              </a:rPr>
              <a:t>b</a:t>
            </a:r>
            <a:r>
              <a:rPr lang="en-US" sz="1600" dirty="0">
                <a:solidFill>
                  <a:srgbClr val="002060"/>
                </a:solidFill>
              </a:rPr>
              <a:t>, then we check whether </a:t>
            </a:r>
            <a:r>
              <a:rPr lang="en-US" sz="1600" b="1" dirty="0">
                <a:solidFill>
                  <a:srgbClr val="002060"/>
                </a:solidFill>
              </a:rPr>
              <a:t>b</a:t>
            </a:r>
            <a:r>
              <a:rPr lang="en-US" sz="1600" dirty="0">
                <a:solidFill>
                  <a:srgbClr val="002060"/>
                </a:solidFill>
              </a:rPr>
              <a:t> is greater than </a:t>
            </a:r>
            <a:r>
              <a:rPr lang="en-US" sz="1600" b="1" dirty="0">
                <a:solidFill>
                  <a:srgbClr val="002060"/>
                </a:solidFill>
              </a:rPr>
              <a:t>c</a:t>
            </a:r>
            <a:r>
              <a:rPr lang="en-US" sz="1600" dirty="0">
                <a:solidFill>
                  <a:srgbClr val="002060"/>
                </a:solidFill>
              </a:rPr>
              <a:t>. If it is,</a:t>
            </a:r>
          </a:p>
          <a:p>
            <a:r>
              <a:rPr lang="en-US" sz="1600" dirty="0">
                <a:solidFill>
                  <a:srgbClr val="002060"/>
                </a:solidFill>
              </a:rPr>
              <a:t>then we assign the value of </a:t>
            </a:r>
            <a:r>
              <a:rPr lang="en-US" sz="1600" b="1" dirty="0">
                <a:solidFill>
                  <a:srgbClr val="002060"/>
                </a:solidFill>
              </a:rPr>
              <a:t>b</a:t>
            </a:r>
            <a:r>
              <a:rPr lang="en-US" sz="1600" dirty="0">
                <a:solidFill>
                  <a:srgbClr val="002060"/>
                </a:solidFill>
              </a:rPr>
              <a:t> to </a:t>
            </a:r>
            <a:r>
              <a:rPr lang="en-US" sz="1600" b="1" dirty="0">
                <a:solidFill>
                  <a:srgbClr val="002060"/>
                </a:solidFill>
              </a:rPr>
              <a:t>max</a:t>
            </a:r>
            <a:r>
              <a:rPr lang="en-US" sz="1600" dirty="0">
                <a:solidFill>
                  <a:srgbClr val="002060"/>
                </a:solidFill>
              </a:rPr>
              <a:t>. If </a:t>
            </a:r>
            <a:r>
              <a:rPr lang="en-US" sz="1600" b="1" dirty="0">
                <a:solidFill>
                  <a:srgbClr val="002060"/>
                </a:solidFill>
              </a:rPr>
              <a:t>b</a:t>
            </a:r>
            <a:r>
              <a:rPr lang="en-US" sz="1600" dirty="0">
                <a:solidFill>
                  <a:srgbClr val="002060"/>
                </a:solidFill>
              </a:rPr>
              <a:t> is not greater than </a:t>
            </a:r>
            <a:r>
              <a:rPr lang="en-US" sz="1600" b="1" dirty="0">
                <a:solidFill>
                  <a:srgbClr val="002060"/>
                </a:solidFill>
              </a:rPr>
              <a:t>c</a:t>
            </a:r>
            <a:r>
              <a:rPr lang="en-US" sz="1600" dirty="0">
                <a:solidFill>
                  <a:srgbClr val="002060"/>
                </a:solidFill>
              </a:rPr>
              <a:t>, then we assign the value</a:t>
            </a:r>
          </a:p>
          <a:p>
            <a:r>
              <a:rPr lang="en-US" sz="1600" dirty="0">
                <a:solidFill>
                  <a:srgbClr val="002060"/>
                </a:solidFill>
              </a:rPr>
              <a:t>of</a:t>
            </a:r>
            <a:r>
              <a:rPr lang="en-US" sz="1600" b="1" dirty="0">
                <a:solidFill>
                  <a:srgbClr val="002060"/>
                </a:solidFill>
              </a:rPr>
              <a:t> c </a:t>
            </a:r>
            <a:r>
              <a:rPr lang="en-US" sz="1600" dirty="0">
                <a:solidFill>
                  <a:srgbClr val="002060"/>
                </a:solidFill>
              </a:rPr>
              <a:t>to </a:t>
            </a:r>
            <a:r>
              <a:rPr lang="en-US" sz="1600" b="1" dirty="0">
                <a:solidFill>
                  <a:srgbClr val="002060"/>
                </a:solidFill>
              </a:rPr>
              <a:t>max</a:t>
            </a:r>
            <a:r>
              <a:rPr lang="en-US" sz="1600" dirty="0">
                <a:solidFill>
                  <a:srgbClr val="002060"/>
                </a:solidFill>
              </a:rPr>
              <a:t>.</a:t>
            </a:r>
          </a:p>
          <a:p>
            <a:r>
              <a:rPr lang="en-US" sz="1600" dirty="0">
                <a:solidFill>
                  <a:srgbClr val="002060"/>
                </a:solidFill>
              </a:rPr>
              <a:t>Finally we print the value of </a:t>
            </a:r>
            <a:r>
              <a:rPr lang="en-US" sz="1600" b="1" dirty="0">
                <a:solidFill>
                  <a:srgbClr val="002060"/>
                </a:solidFill>
              </a:rPr>
              <a:t>max</a:t>
            </a:r>
            <a:r>
              <a:rPr lang="en-US" sz="1600" dirty="0">
                <a:solidFill>
                  <a:srgbClr val="002060"/>
                </a:solidFill>
              </a:rPr>
              <a:t> as the largest number among the three given numbers.</a:t>
            </a:r>
          </a:p>
        </p:txBody>
      </p:sp>
    </p:spTree>
    <p:extLst>
      <p:ext uri="{BB962C8B-B14F-4D97-AF65-F5344CB8AC3E}">
        <p14:creationId xmlns:p14="http://schemas.microsoft.com/office/powerpoint/2010/main" val="21488872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>
        <p14:glitter pattern="hexago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49+] Computer Technology Wallpaper - WallpaperSafari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" y="2"/>
            <a:ext cx="9150687" cy="6858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876186" y="566912"/>
            <a:ext cx="48583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u="sng" dirty="0">
                <a:solidFill>
                  <a:srgbClr val="FFFF00"/>
                </a:solidFill>
              </a:rPr>
              <a:t>Advantages of Conditional Operator:</a:t>
            </a:r>
            <a:endParaRPr lang="en-GB" sz="2400" b="1" u="sng" dirty="0">
              <a:solidFill>
                <a:srgbClr val="FFFF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32184" y="2431729"/>
            <a:ext cx="733825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891" indent="-342891">
              <a:buAutoNum type="arabicPeriod"/>
            </a:pPr>
            <a:r>
              <a:rPr lang="en-US" altLang="en-US" sz="2000" u="sng" dirty="0">
                <a:solidFill>
                  <a:srgbClr val="FFFF00"/>
                </a:solidFill>
              </a:rPr>
              <a:t>Conciseness</a:t>
            </a:r>
            <a:r>
              <a:rPr lang="en-US" altLang="en-US" sz="2000" dirty="0">
                <a:solidFill>
                  <a:srgbClr val="FFFF00"/>
                </a:solidFill>
              </a:rPr>
              <a:t>: The </a:t>
            </a:r>
            <a:r>
              <a:rPr lang="en-US" altLang="en-US" sz="2000" b="1" i="1" dirty="0">
                <a:solidFill>
                  <a:srgbClr val="FFFF00"/>
                </a:solidFill>
              </a:rPr>
              <a:t>conditional operator </a:t>
            </a:r>
            <a:r>
              <a:rPr lang="en-US" altLang="en-US" sz="2000" dirty="0">
                <a:solidFill>
                  <a:srgbClr val="FFFF00"/>
                </a:solidFill>
              </a:rPr>
              <a:t>allows you to write a conditional statement in a more concise way than </a:t>
            </a:r>
            <a:r>
              <a:rPr lang="en-US" altLang="en-US" sz="2000" b="1" i="1" dirty="0">
                <a:solidFill>
                  <a:srgbClr val="FFFF00"/>
                </a:solidFill>
              </a:rPr>
              <a:t>if...else</a:t>
            </a:r>
            <a:r>
              <a:rPr lang="en-US" altLang="en-US" sz="2000" dirty="0">
                <a:solidFill>
                  <a:srgbClr val="FFFF00"/>
                </a:solidFill>
              </a:rPr>
              <a:t>. This can make the code more readable and easier to understand, especially if the conditional statement is simple</a:t>
            </a:r>
            <a:r>
              <a:rPr lang="en-US" altLang="en-US" sz="2000" dirty="0">
                <a:solidFill>
                  <a:srgbClr val="FFFF00"/>
                </a:solidFill>
              </a:rPr>
              <a:t>.</a:t>
            </a:r>
          </a:p>
          <a:p>
            <a:pPr marL="342891" indent="-342891">
              <a:buFontTx/>
              <a:buAutoNum type="arabicPeriod"/>
            </a:pPr>
            <a:r>
              <a:rPr lang="en-US" altLang="en-US" sz="2000" u="sng" dirty="0">
                <a:solidFill>
                  <a:srgbClr val="FFFF00"/>
                </a:solidFill>
              </a:rPr>
              <a:t>Avoiding repetition</a:t>
            </a:r>
            <a:r>
              <a:rPr lang="en-US" altLang="en-US" sz="2000" dirty="0">
                <a:solidFill>
                  <a:srgbClr val="FFFF00"/>
                </a:solidFill>
              </a:rPr>
              <a:t>: The </a:t>
            </a:r>
            <a:r>
              <a:rPr lang="en-US" altLang="en-US" sz="2000" b="1" i="1" dirty="0">
                <a:solidFill>
                  <a:srgbClr val="FFFF00"/>
                </a:solidFill>
              </a:rPr>
              <a:t>conditional operator </a:t>
            </a:r>
            <a:r>
              <a:rPr lang="en-US" altLang="en-US" sz="2000" dirty="0">
                <a:solidFill>
                  <a:srgbClr val="FFFF00"/>
                </a:solidFill>
              </a:rPr>
              <a:t>can be useful in situations where you need to assign a value to a variable based on a condition. </a:t>
            </a:r>
            <a:endParaRPr lang="en-US" altLang="en-US" sz="2000" dirty="0" smtClean="0">
              <a:solidFill>
                <a:srgbClr val="FFFF00"/>
              </a:solidFill>
            </a:endParaRPr>
          </a:p>
          <a:p>
            <a:pPr marL="342891" indent="-342891">
              <a:buFontTx/>
              <a:buAutoNum type="arabicPeriod"/>
            </a:pPr>
            <a:r>
              <a:rPr lang="en-US" altLang="en-US" sz="2000" u="sng" dirty="0" smtClean="0">
                <a:solidFill>
                  <a:srgbClr val="FFFF00"/>
                </a:solidFill>
              </a:rPr>
              <a:t>Efficiency</a:t>
            </a:r>
            <a:r>
              <a:rPr lang="en-US" altLang="en-US" sz="2000" dirty="0">
                <a:solidFill>
                  <a:srgbClr val="FFFF00"/>
                </a:solidFill>
              </a:rPr>
              <a:t>: In some cases, the </a:t>
            </a:r>
            <a:r>
              <a:rPr lang="en-US" altLang="en-US" sz="2000" b="1" i="1" dirty="0">
                <a:solidFill>
                  <a:srgbClr val="FFFF00"/>
                </a:solidFill>
              </a:rPr>
              <a:t>conditional operator </a:t>
            </a:r>
            <a:r>
              <a:rPr lang="en-US" altLang="en-US" sz="2000" dirty="0">
                <a:solidFill>
                  <a:srgbClr val="FFFF00"/>
                </a:solidFill>
              </a:rPr>
              <a:t>can be more efficient than </a:t>
            </a:r>
            <a:r>
              <a:rPr lang="en-US" altLang="en-US" sz="2000" b="1" i="1" dirty="0">
                <a:solidFill>
                  <a:srgbClr val="FFFF00"/>
                </a:solidFill>
              </a:rPr>
              <a:t>if...else</a:t>
            </a:r>
            <a:r>
              <a:rPr lang="en-US" altLang="en-US" sz="2000" i="1" dirty="0">
                <a:solidFill>
                  <a:srgbClr val="FFFF00"/>
                </a:solidFill>
              </a:rPr>
              <a:t> </a:t>
            </a:r>
            <a:r>
              <a:rPr lang="en-US" altLang="en-US" sz="2000" dirty="0">
                <a:solidFill>
                  <a:srgbClr val="FFFF00"/>
                </a:solidFill>
              </a:rPr>
              <a:t>because it does not require a separate branch for each condition. </a:t>
            </a:r>
            <a:r>
              <a:rPr lang="en-US" altLang="en-US" sz="2000" dirty="0">
                <a:solidFill>
                  <a:srgbClr val="FFFF00"/>
                </a:solidFill>
              </a:rPr>
              <a:t>This can make a difference in performance-critical code</a:t>
            </a:r>
            <a:r>
              <a:rPr lang="en-US" altLang="en-US" sz="2000" dirty="0">
                <a:solidFill>
                  <a:srgbClr val="FFFF00"/>
                </a:solidFill>
              </a:rPr>
              <a:t>.</a:t>
            </a:r>
            <a:endParaRPr lang="en-US" altLang="en-US" sz="20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87265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" dur="2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4" dur="2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49+] Computer Technology Wallpaper - WallpaperSafari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" y="2"/>
            <a:ext cx="9150687" cy="6858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517264" y="130629"/>
            <a:ext cx="62436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u="sng" dirty="0" smtClean="0">
                <a:solidFill>
                  <a:srgbClr val="FFFF00"/>
                </a:solidFill>
              </a:rPr>
              <a:t>Use of if…else and </a:t>
            </a:r>
            <a:r>
              <a:rPr lang="en-US" sz="2400" b="1" u="sng" dirty="0">
                <a:solidFill>
                  <a:srgbClr val="FFFF00"/>
                </a:solidFill>
              </a:rPr>
              <a:t>Ternary Operator in program</a:t>
            </a:r>
            <a:endParaRPr lang="en-GB" sz="2400" b="1" u="sng" dirty="0"/>
          </a:p>
        </p:txBody>
      </p:sp>
      <p:sp>
        <p:nvSpPr>
          <p:cNvPr id="6" name="TextBox 5"/>
          <p:cNvSpPr txBox="1"/>
          <p:nvPr/>
        </p:nvSpPr>
        <p:spPr>
          <a:xfrm>
            <a:off x="191588" y="722921"/>
            <a:ext cx="55076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Ques: Find the minimum number among three numbers.</a:t>
            </a:r>
            <a:endParaRPr lang="en-GB" dirty="0">
              <a:solidFill>
                <a:srgbClr val="FFFF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5345" y="1393371"/>
            <a:ext cx="4588115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//using conditional operator</a:t>
            </a:r>
          </a:p>
          <a:p>
            <a:r>
              <a:rPr lang="en-US" dirty="0" smtClean="0">
                <a:solidFill>
                  <a:srgbClr val="FFFF00"/>
                </a:solidFill>
              </a:rPr>
              <a:t>#</a:t>
            </a:r>
            <a:r>
              <a:rPr lang="en-US" dirty="0">
                <a:solidFill>
                  <a:srgbClr val="FFFF00"/>
                </a:solidFill>
              </a:rPr>
              <a:t>include &lt;</a:t>
            </a:r>
            <a:r>
              <a:rPr lang="en-US" dirty="0" err="1">
                <a:solidFill>
                  <a:srgbClr val="FFFF00"/>
                </a:solidFill>
              </a:rPr>
              <a:t>stdio.h</a:t>
            </a:r>
            <a:r>
              <a:rPr lang="en-US" dirty="0">
                <a:solidFill>
                  <a:srgbClr val="FFFF00"/>
                </a:solidFill>
              </a:rPr>
              <a:t>&gt;</a:t>
            </a:r>
          </a:p>
          <a:p>
            <a:r>
              <a:rPr lang="en-US" dirty="0" err="1">
                <a:solidFill>
                  <a:srgbClr val="FFFF00"/>
                </a:solidFill>
              </a:rPr>
              <a:t>int</a:t>
            </a:r>
            <a:r>
              <a:rPr lang="en-US" dirty="0">
                <a:solidFill>
                  <a:srgbClr val="FFFF00"/>
                </a:solidFill>
              </a:rPr>
              <a:t> main() {</a:t>
            </a:r>
          </a:p>
          <a:p>
            <a:r>
              <a:rPr lang="en-US" dirty="0">
                <a:solidFill>
                  <a:srgbClr val="FFFF00"/>
                </a:solidFill>
              </a:rPr>
              <a:t>   </a:t>
            </a:r>
            <a:r>
              <a:rPr lang="en-US" dirty="0" err="1">
                <a:solidFill>
                  <a:srgbClr val="FFFF00"/>
                </a:solidFill>
              </a:rPr>
              <a:t>int</a:t>
            </a:r>
            <a:r>
              <a:rPr lang="en-US" dirty="0">
                <a:solidFill>
                  <a:srgbClr val="FFFF00"/>
                </a:solidFill>
              </a:rPr>
              <a:t> a, b, c, </a:t>
            </a:r>
            <a:r>
              <a:rPr lang="en-US" dirty="0" smtClean="0">
                <a:solidFill>
                  <a:srgbClr val="FFFF00"/>
                </a:solidFill>
              </a:rPr>
              <a:t>min;</a:t>
            </a:r>
            <a:endParaRPr lang="en-US" dirty="0">
              <a:solidFill>
                <a:srgbClr val="FFFF00"/>
              </a:solidFill>
            </a:endParaRPr>
          </a:p>
          <a:p>
            <a:r>
              <a:rPr lang="en-US" dirty="0">
                <a:solidFill>
                  <a:srgbClr val="FFFF00"/>
                </a:solidFill>
              </a:rPr>
              <a:t>   </a:t>
            </a:r>
            <a:r>
              <a:rPr lang="en-US" dirty="0" err="1">
                <a:solidFill>
                  <a:srgbClr val="FFFF00"/>
                </a:solidFill>
              </a:rPr>
              <a:t>printf</a:t>
            </a:r>
            <a:r>
              <a:rPr lang="en-US" dirty="0">
                <a:solidFill>
                  <a:srgbClr val="FFFF00"/>
                </a:solidFill>
              </a:rPr>
              <a:t>("Enter three numbers: ");</a:t>
            </a:r>
          </a:p>
          <a:p>
            <a:r>
              <a:rPr lang="en-US" dirty="0">
                <a:solidFill>
                  <a:srgbClr val="FFFF00"/>
                </a:solidFill>
              </a:rPr>
              <a:t>   </a:t>
            </a:r>
            <a:r>
              <a:rPr lang="en-US" dirty="0" err="1">
                <a:solidFill>
                  <a:srgbClr val="FFFF00"/>
                </a:solidFill>
              </a:rPr>
              <a:t>scanf</a:t>
            </a:r>
            <a:r>
              <a:rPr lang="en-US" dirty="0">
                <a:solidFill>
                  <a:srgbClr val="FFFF00"/>
                </a:solidFill>
              </a:rPr>
              <a:t>("%d %d %d", &amp;a, &amp;b, &amp;c);</a:t>
            </a:r>
          </a:p>
          <a:p>
            <a:endParaRPr lang="en-US" dirty="0">
              <a:solidFill>
                <a:srgbClr val="FFFF00"/>
              </a:solidFill>
            </a:endParaRPr>
          </a:p>
          <a:p>
            <a:r>
              <a:rPr lang="en-US" dirty="0">
                <a:solidFill>
                  <a:srgbClr val="FFFF00"/>
                </a:solidFill>
              </a:rPr>
              <a:t>   </a:t>
            </a:r>
            <a:r>
              <a:rPr lang="en-US" dirty="0" smtClean="0">
                <a:solidFill>
                  <a:srgbClr val="FFFF00"/>
                </a:solidFill>
              </a:rPr>
              <a:t>min </a:t>
            </a:r>
            <a:r>
              <a:rPr lang="en-US" dirty="0">
                <a:solidFill>
                  <a:srgbClr val="FFFF00"/>
                </a:solidFill>
              </a:rPr>
              <a:t>= (a </a:t>
            </a:r>
            <a:r>
              <a:rPr lang="en-US" dirty="0" smtClean="0">
                <a:solidFill>
                  <a:srgbClr val="FFFF00"/>
                </a:solidFill>
              </a:rPr>
              <a:t>&lt; </a:t>
            </a:r>
            <a:r>
              <a:rPr lang="en-US" dirty="0">
                <a:solidFill>
                  <a:srgbClr val="FFFF00"/>
                </a:solidFill>
              </a:rPr>
              <a:t>b) ? ((a </a:t>
            </a:r>
            <a:r>
              <a:rPr lang="en-US" dirty="0" smtClean="0">
                <a:solidFill>
                  <a:srgbClr val="FFFF00"/>
                </a:solidFill>
              </a:rPr>
              <a:t>&lt; </a:t>
            </a:r>
            <a:r>
              <a:rPr lang="en-US" dirty="0">
                <a:solidFill>
                  <a:srgbClr val="FFFF00"/>
                </a:solidFill>
              </a:rPr>
              <a:t>c) ? a : c) : ((b </a:t>
            </a:r>
            <a:r>
              <a:rPr lang="en-US" dirty="0" smtClean="0">
                <a:solidFill>
                  <a:srgbClr val="FFFF00"/>
                </a:solidFill>
              </a:rPr>
              <a:t>&lt; </a:t>
            </a:r>
            <a:r>
              <a:rPr lang="en-US" dirty="0">
                <a:solidFill>
                  <a:srgbClr val="FFFF00"/>
                </a:solidFill>
              </a:rPr>
              <a:t>c) ? b : c);</a:t>
            </a:r>
          </a:p>
          <a:p>
            <a:r>
              <a:rPr lang="en-US" dirty="0">
                <a:solidFill>
                  <a:srgbClr val="FFFF00"/>
                </a:solidFill>
              </a:rPr>
              <a:t>   </a:t>
            </a:r>
            <a:r>
              <a:rPr lang="en-US" dirty="0" err="1">
                <a:solidFill>
                  <a:srgbClr val="FFFF00"/>
                </a:solidFill>
              </a:rPr>
              <a:t>printf</a:t>
            </a:r>
            <a:r>
              <a:rPr lang="en-US" dirty="0">
                <a:solidFill>
                  <a:srgbClr val="FFFF00"/>
                </a:solidFill>
              </a:rPr>
              <a:t>("The largest number is %d", </a:t>
            </a:r>
            <a:r>
              <a:rPr lang="en-US" dirty="0" smtClean="0">
                <a:solidFill>
                  <a:srgbClr val="FFFF00"/>
                </a:solidFill>
              </a:rPr>
              <a:t>min);</a:t>
            </a:r>
            <a:endParaRPr lang="en-US" dirty="0">
              <a:solidFill>
                <a:srgbClr val="FFFF00"/>
              </a:solidFill>
            </a:endParaRPr>
          </a:p>
          <a:p>
            <a:endParaRPr lang="en-US" dirty="0">
              <a:solidFill>
                <a:srgbClr val="FFFF00"/>
              </a:solidFill>
            </a:endParaRPr>
          </a:p>
          <a:p>
            <a:r>
              <a:rPr lang="en-US" dirty="0">
                <a:solidFill>
                  <a:srgbClr val="FFFF00"/>
                </a:solidFill>
              </a:rPr>
              <a:t>   return 0;</a:t>
            </a:r>
          </a:p>
          <a:p>
            <a:r>
              <a:rPr lang="en-US" dirty="0" smtClean="0">
                <a:solidFill>
                  <a:srgbClr val="FFFF00"/>
                </a:solidFill>
              </a:rPr>
              <a:t>}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87383" y="1393371"/>
            <a:ext cx="4328160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//using if…else</a:t>
            </a:r>
          </a:p>
          <a:p>
            <a:r>
              <a:rPr lang="en-US" dirty="0" smtClean="0">
                <a:solidFill>
                  <a:srgbClr val="FFFF00"/>
                </a:solidFill>
              </a:rPr>
              <a:t>#</a:t>
            </a:r>
            <a:r>
              <a:rPr lang="en-US" dirty="0">
                <a:solidFill>
                  <a:srgbClr val="FFFF00"/>
                </a:solidFill>
              </a:rPr>
              <a:t>include &lt;</a:t>
            </a:r>
            <a:r>
              <a:rPr lang="en-US" dirty="0" err="1">
                <a:solidFill>
                  <a:srgbClr val="FFFF00"/>
                </a:solidFill>
              </a:rPr>
              <a:t>stdio.h</a:t>
            </a:r>
            <a:r>
              <a:rPr lang="en-US" dirty="0">
                <a:solidFill>
                  <a:srgbClr val="FFFF00"/>
                </a:solidFill>
              </a:rPr>
              <a:t>&gt;</a:t>
            </a:r>
          </a:p>
          <a:p>
            <a:r>
              <a:rPr lang="en-US" dirty="0" err="1">
                <a:solidFill>
                  <a:srgbClr val="FFFF00"/>
                </a:solidFill>
              </a:rPr>
              <a:t>int</a:t>
            </a:r>
            <a:r>
              <a:rPr lang="en-US" dirty="0">
                <a:solidFill>
                  <a:srgbClr val="FFFF00"/>
                </a:solidFill>
              </a:rPr>
              <a:t> main() {</a:t>
            </a:r>
          </a:p>
          <a:p>
            <a:r>
              <a:rPr lang="en-US" dirty="0">
                <a:solidFill>
                  <a:srgbClr val="FFFF00"/>
                </a:solidFill>
              </a:rPr>
              <a:t>   </a:t>
            </a:r>
            <a:r>
              <a:rPr lang="en-US" dirty="0" err="1">
                <a:solidFill>
                  <a:srgbClr val="FFFF00"/>
                </a:solidFill>
              </a:rPr>
              <a:t>int</a:t>
            </a:r>
            <a:r>
              <a:rPr lang="en-US" dirty="0">
                <a:solidFill>
                  <a:srgbClr val="FFFF00"/>
                </a:solidFill>
              </a:rPr>
              <a:t> a, b, </a:t>
            </a:r>
            <a:r>
              <a:rPr lang="en-US" dirty="0" err="1" smtClean="0">
                <a:solidFill>
                  <a:srgbClr val="FFFF00"/>
                </a:solidFill>
              </a:rPr>
              <a:t>c,min</a:t>
            </a:r>
            <a:r>
              <a:rPr lang="en-US" dirty="0" smtClean="0">
                <a:solidFill>
                  <a:srgbClr val="FFFF00"/>
                </a:solidFill>
              </a:rPr>
              <a:t>;</a:t>
            </a:r>
            <a:endParaRPr lang="en-US" dirty="0">
              <a:solidFill>
                <a:srgbClr val="FFFF00"/>
              </a:solidFill>
            </a:endParaRPr>
          </a:p>
          <a:p>
            <a:r>
              <a:rPr lang="en-US" dirty="0">
                <a:solidFill>
                  <a:srgbClr val="FFFF00"/>
                </a:solidFill>
              </a:rPr>
              <a:t>   </a:t>
            </a:r>
            <a:r>
              <a:rPr lang="en-US" dirty="0" err="1">
                <a:solidFill>
                  <a:srgbClr val="FFFF00"/>
                </a:solidFill>
              </a:rPr>
              <a:t>printf</a:t>
            </a:r>
            <a:r>
              <a:rPr lang="en-US" dirty="0">
                <a:solidFill>
                  <a:srgbClr val="FFFF00"/>
                </a:solidFill>
              </a:rPr>
              <a:t>("Enter three numbers: ");</a:t>
            </a:r>
          </a:p>
          <a:p>
            <a:r>
              <a:rPr lang="en-US" dirty="0">
                <a:solidFill>
                  <a:srgbClr val="FFFF00"/>
                </a:solidFill>
              </a:rPr>
              <a:t>   </a:t>
            </a:r>
            <a:r>
              <a:rPr lang="en-US" dirty="0" err="1">
                <a:solidFill>
                  <a:srgbClr val="FFFF00"/>
                </a:solidFill>
              </a:rPr>
              <a:t>scanf</a:t>
            </a:r>
            <a:r>
              <a:rPr lang="en-US" dirty="0">
                <a:solidFill>
                  <a:srgbClr val="FFFF00"/>
                </a:solidFill>
              </a:rPr>
              <a:t>("%d %d %d", &amp;a, &amp;b, &amp;c</a:t>
            </a:r>
            <a:r>
              <a:rPr lang="en-US" dirty="0" smtClean="0">
                <a:solidFill>
                  <a:srgbClr val="FFFF00"/>
                </a:solidFill>
              </a:rPr>
              <a:t>);</a:t>
            </a:r>
            <a:endParaRPr lang="en-US" dirty="0">
              <a:solidFill>
                <a:srgbClr val="FFFF00"/>
              </a:solidFill>
            </a:endParaRPr>
          </a:p>
          <a:p>
            <a:r>
              <a:rPr lang="en-US" dirty="0">
                <a:solidFill>
                  <a:srgbClr val="FFFF00"/>
                </a:solidFill>
              </a:rPr>
              <a:t>   </a:t>
            </a:r>
            <a:r>
              <a:rPr lang="en-US" dirty="0" smtClean="0">
                <a:solidFill>
                  <a:srgbClr val="FFFF00"/>
                </a:solidFill>
              </a:rPr>
              <a:t>if (a&lt;b){</a:t>
            </a:r>
          </a:p>
          <a:p>
            <a:r>
              <a:rPr lang="en-US" dirty="0" smtClean="0">
                <a:solidFill>
                  <a:srgbClr val="FFFF00"/>
                </a:solidFill>
              </a:rPr>
              <a:t>	if (a&lt;c)</a:t>
            </a:r>
          </a:p>
          <a:p>
            <a:r>
              <a:rPr lang="en-US" dirty="0">
                <a:solidFill>
                  <a:srgbClr val="FFFF00"/>
                </a:solidFill>
              </a:rPr>
              <a:t>	</a:t>
            </a:r>
            <a:r>
              <a:rPr lang="en-US" dirty="0" smtClean="0">
                <a:solidFill>
                  <a:srgbClr val="FFFF00"/>
                </a:solidFill>
              </a:rPr>
              <a:t>	min = a;</a:t>
            </a:r>
          </a:p>
          <a:p>
            <a:r>
              <a:rPr lang="en-US" dirty="0">
                <a:solidFill>
                  <a:srgbClr val="FFFF00"/>
                </a:solidFill>
              </a:rPr>
              <a:t>	</a:t>
            </a:r>
            <a:r>
              <a:rPr lang="en-US" dirty="0" smtClean="0">
                <a:solidFill>
                  <a:srgbClr val="FFFF00"/>
                </a:solidFill>
              </a:rPr>
              <a:t>else</a:t>
            </a:r>
          </a:p>
          <a:p>
            <a:r>
              <a:rPr lang="en-US" dirty="0">
                <a:solidFill>
                  <a:srgbClr val="FFFF00"/>
                </a:solidFill>
              </a:rPr>
              <a:t>	</a:t>
            </a:r>
            <a:r>
              <a:rPr lang="en-US" dirty="0" smtClean="0">
                <a:solidFill>
                  <a:srgbClr val="FFFF00"/>
                </a:solidFill>
              </a:rPr>
              <a:t>	min = c;}</a:t>
            </a:r>
          </a:p>
          <a:p>
            <a:r>
              <a:rPr lang="en-US" dirty="0" smtClean="0">
                <a:solidFill>
                  <a:srgbClr val="FFFF00"/>
                </a:solidFill>
              </a:rPr>
              <a:t>   else{</a:t>
            </a:r>
          </a:p>
          <a:p>
            <a:r>
              <a:rPr lang="en-US" dirty="0">
                <a:solidFill>
                  <a:srgbClr val="FFFF00"/>
                </a:solidFill>
              </a:rPr>
              <a:t>	</a:t>
            </a:r>
            <a:r>
              <a:rPr lang="en-US" dirty="0" smtClean="0">
                <a:solidFill>
                  <a:srgbClr val="FFFF00"/>
                </a:solidFill>
              </a:rPr>
              <a:t>if (b&lt;c)</a:t>
            </a:r>
          </a:p>
          <a:p>
            <a:r>
              <a:rPr lang="en-US" dirty="0">
                <a:solidFill>
                  <a:srgbClr val="FFFF00"/>
                </a:solidFill>
              </a:rPr>
              <a:t>	</a:t>
            </a:r>
            <a:r>
              <a:rPr lang="en-US" dirty="0" smtClean="0">
                <a:solidFill>
                  <a:srgbClr val="FFFF00"/>
                </a:solidFill>
              </a:rPr>
              <a:t>	min = b;</a:t>
            </a:r>
          </a:p>
          <a:p>
            <a:r>
              <a:rPr lang="en-US" dirty="0">
                <a:solidFill>
                  <a:srgbClr val="FFFF00"/>
                </a:solidFill>
              </a:rPr>
              <a:t>	</a:t>
            </a:r>
            <a:r>
              <a:rPr lang="en-US" dirty="0" smtClean="0">
                <a:solidFill>
                  <a:srgbClr val="FFFF00"/>
                </a:solidFill>
              </a:rPr>
              <a:t>else</a:t>
            </a:r>
          </a:p>
          <a:p>
            <a:r>
              <a:rPr lang="en-US" dirty="0">
                <a:solidFill>
                  <a:srgbClr val="FFFF00"/>
                </a:solidFill>
              </a:rPr>
              <a:t>	</a:t>
            </a:r>
            <a:r>
              <a:rPr lang="en-US" dirty="0" smtClean="0">
                <a:solidFill>
                  <a:srgbClr val="FFFF00"/>
                </a:solidFill>
              </a:rPr>
              <a:t>	min = c;}</a:t>
            </a:r>
            <a:endParaRPr lang="en-US" dirty="0">
              <a:solidFill>
                <a:srgbClr val="FFFF00"/>
              </a:solidFill>
            </a:endParaRPr>
          </a:p>
          <a:p>
            <a:r>
              <a:rPr lang="en-US" dirty="0">
                <a:solidFill>
                  <a:srgbClr val="FFFF00"/>
                </a:solidFill>
              </a:rPr>
              <a:t>   </a:t>
            </a:r>
            <a:r>
              <a:rPr lang="en-US" dirty="0" err="1">
                <a:solidFill>
                  <a:srgbClr val="FFFF00"/>
                </a:solidFill>
              </a:rPr>
              <a:t>printf</a:t>
            </a:r>
            <a:r>
              <a:rPr lang="en-US" dirty="0">
                <a:solidFill>
                  <a:srgbClr val="FFFF00"/>
                </a:solidFill>
              </a:rPr>
              <a:t>("The </a:t>
            </a:r>
            <a:r>
              <a:rPr lang="en-US" dirty="0" smtClean="0">
                <a:solidFill>
                  <a:srgbClr val="FFFF00"/>
                </a:solidFill>
              </a:rPr>
              <a:t>minimum </a:t>
            </a:r>
            <a:r>
              <a:rPr lang="en-US" dirty="0">
                <a:solidFill>
                  <a:srgbClr val="FFFF00"/>
                </a:solidFill>
              </a:rPr>
              <a:t>number is %d", </a:t>
            </a:r>
            <a:r>
              <a:rPr lang="en-US" dirty="0" smtClean="0">
                <a:solidFill>
                  <a:srgbClr val="FFFF00"/>
                </a:solidFill>
              </a:rPr>
              <a:t>min);</a:t>
            </a:r>
            <a:endParaRPr lang="en-US" dirty="0">
              <a:solidFill>
                <a:srgbClr val="FFFF00"/>
              </a:solidFill>
            </a:endParaRPr>
          </a:p>
          <a:p>
            <a:r>
              <a:rPr lang="en-US" dirty="0">
                <a:solidFill>
                  <a:srgbClr val="FFFF00"/>
                </a:solidFill>
              </a:rPr>
              <a:t>   return 0;</a:t>
            </a:r>
          </a:p>
          <a:p>
            <a:r>
              <a:rPr lang="en-US" dirty="0" smtClean="0">
                <a:solidFill>
                  <a:srgbClr val="FFFF00"/>
                </a:solidFill>
              </a:rPr>
              <a:t>}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655037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win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2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8" dur="20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1" dur="20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4" dur="20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7" dur="20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0" dur="20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3" dur="20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6" dur="20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9" dur="2000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2" dur="2000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5" dur="2000"/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8" dur="2000"/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1" dur="2000"/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4" dur="2000"/>
                                        <p:tgtEl>
                                          <p:spTgt spid="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7" dur="2000"/>
                                        <p:tgtEl>
                                          <p:spTgt spid="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0" dur="2000"/>
                                        <p:tgtEl>
                                          <p:spTgt spid="8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3" dur="2000"/>
                                        <p:tgtEl>
                                          <p:spTgt spid="8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6" dur="2000"/>
                                        <p:tgtEl>
                                          <p:spTgt spid="8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9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9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0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0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0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1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1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1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2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2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2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2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27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3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3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4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4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43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5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5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5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5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5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59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6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6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7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7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7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7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8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8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9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9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9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0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0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0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07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1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2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2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23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4836"/>
            <a:ext cx="9144000" cy="685800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3" name="TextBox 2"/>
          <p:cNvSpPr txBox="1"/>
          <p:nvPr/>
        </p:nvSpPr>
        <p:spPr>
          <a:xfrm>
            <a:off x="2821581" y="3522667"/>
            <a:ext cx="321113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FF0000"/>
                </a:solidFill>
                <a:latin typeface="Algerian" panose="04020705040A02060702" pitchFamily="82" charset="0"/>
              </a:rPr>
              <a:t>THANK YOU</a:t>
            </a:r>
            <a:endParaRPr lang="en-GB" sz="4400" dirty="0">
              <a:solidFill>
                <a:srgbClr val="FF0000"/>
              </a:solidFill>
              <a:latin typeface="Algerian" panose="04020705040A02060702" pitchFamily="8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261273" y="1945718"/>
            <a:ext cx="53238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Any Question or Queries ?</a:t>
            </a:r>
            <a:endParaRPr lang="en-GB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92168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750">
        <p15:prstTrans prst="origami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TM02900688[[fn=Facet]]</Template>
  <TotalTime>400</TotalTime>
  <Words>880</Words>
  <Application>Microsoft Office PowerPoint</Application>
  <PresentationFormat>On-screen Show (4:3)</PresentationFormat>
  <Paragraphs>88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Algerian</vt:lpstr>
      <vt:lpstr>Arial</vt:lpstr>
      <vt:lpstr>Calibri</vt:lpstr>
      <vt:lpstr>Calibri Light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Kavithalaya</dc:creator>
  <cp:lastModifiedBy>Microsoft account</cp:lastModifiedBy>
  <cp:revision>34</cp:revision>
  <dcterms:created xsi:type="dcterms:W3CDTF">2021-05-20T04:56:00Z</dcterms:created>
  <dcterms:modified xsi:type="dcterms:W3CDTF">2023-05-10T04:53:46Z</dcterms:modified>
</cp:coreProperties>
</file>